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9" r:id="rId2"/>
    <p:sldId id="275" r:id="rId3"/>
    <p:sldId id="271" r:id="rId4"/>
    <p:sldId id="260" r:id="rId5"/>
    <p:sldId id="261" r:id="rId6"/>
    <p:sldId id="262" r:id="rId7"/>
    <p:sldId id="263" r:id="rId8"/>
    <p:sldId id="264" r:id="rId9"/>
    <p:sldId id="272" r:id="rId10"/>
    <p:sldId id="273" r:id="rId11"/>
    <p:sldId id="274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53" autoAdjust="0"/>
    <p:restoredTop sz="58647" autoAdjust="0"/>
  </p:normalViewPr>
  <p:slideViewPr>
    <p:cSldViewPr>
      <p:cViewPr>
        <p:scale>
          <a:sx n="75" d="100"/>
          <a:sy n="75" d="100"/>
        </p:scale>
        <p:origin x="-444" y="10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35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4A03372-E18E-4BCE-94B7-61DB82AE9AD9}" type="datetimeFigureOut">
              <a:rPr lang="ru-RU"/>
              <a:pPr>
                <a:defRPr/>
              </a:pPr>
              <a:t>19.03.2010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AA1B87C-57DF-47F6-8561-22C8A92763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Есть организация которая имеет центральный офис и порядка 40 филиалов с типовым набором сервисов.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DC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FS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DHCP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DNS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PROXY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PRINT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WSUS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BD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TS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сервер приложений.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централизованного управления ИТ инфраструктурой данной организации  было принято решение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вуртуализовать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большинство сервисов в филиалах. Для этого в каждом филиале было установлено два сервера виртуальных машин, основной  и резервный, под управлением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vmware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A1B87C-57DF-47F6-8561-22C8A9276353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Возник вопрос, как и чем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бекапить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эту инфраструктуру? Исторически в фирме для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физической среды использовался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симантек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екзек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поэтому было решено попробовать построить систему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основе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Симантика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Развернули сервера и для начала начали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бекапить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только файловый сервер. Некоторое время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бекапили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им. Использование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симантека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выявило несколько положительных сторон и недостатков его использования.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 положительным сторонам следует отнести наличие центральной консоли, автоматическое обновление, что большой плюс при столь разветвленной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инфраструкуре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Но мы начали испытывать проблемы с большой нагрузкой на резервируемые серверы во время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скорость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тоже была не удовлетворительной. От попытки настроить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Симантик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виртуальной инфраструктуры мы отказались из за требования к размеру буфера который необходим для выгрузки VM перед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Стали искать альтернативы и нашли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VEEAM BACKUP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решили попробовать его.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A1B87C-57DF-47F6-8561-22C8A927635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результате тестирования выяснилось что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VEEAM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обеспечил более высокую скорость резервного копирования, ему не  нужен был буфер как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симантику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получается довольно таки компактный, по умолчанию используется синтетический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притом последняя версия всегда самая полная и готова к восстановлению.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 недостатков на тот момент: не было центральной консоли, работу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серверов приходилось контролировать по отчетам которые приходили на почту.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Но все таки выбор пал на VEEAM BACKUP.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 версии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veeam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backup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4.0 при использовании совместно с 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vmware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 скорость резервного копирования увеличилась до 10 раз, появилась центральная консоль, работу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бекапа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стало гораздо проще контролировать.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A1B87C-57DF-47F6-8561-22C8A927635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Хранение – ротация и вывоз с территории</a:t>
            </a:r>
          </a:p>
          <a:p>
            <a:pPr>
              <a:spcBef>
                <a:spcPct val="0"/>
              </a:spcBef>
            </a:pPr>
            <a:r>
              <a:rPr lang="ru-RU" smtClean="0"/>
              <a:t>Инструкции – пошаговые инструкции по восстановления каждого сервиса</a:t>
            </a:r>
          </a:p>
          <a:p>
            <a:pPr>
              <a:spcBef>
                <a:spcPct val="0"/>
              </a:spcBef>
            </a:pPr>
            <a:r>
              <a:rPr lang="ru-RU" smtClean="0"/>
              <a:t>Тестирование – надо знать сколько времени будет восстановление резервная копия и рабочая ли она</a:t>
            </a:r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F798E55-0A8A-448B-8C6F-0BDF59B6F20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 smtClean="0"/>
              <a:t>В</a:t>
            </a:r>
            <a:r>
              <a:rPr lang="ru-RU" baseline="0" dirty="0" smtClean="0"/>
              <a:t> крупных организациях возникает необходимость регулярного тестирования резервных копий. </a:t>
            </a:r>
            <a:r>
              <a:rPr lang="en-US" baseline="0" dirty="0" err="1" smtClean="0"/>
              <a:t>VeeamBackup</a:t>
            </a:r>
            <a:r>
              <a:rPr lang="en-US" baseline="0" dirty="0" smtClean="0"/>
              <a:t> </a:t>
            </a:r>
            <a:r>
              <a:rPr lang="ru-RU" baseline="0" dirty="0" smtClean="0"/>
              <a:t>не имеет встроенного функционала по тестированию обновлений. Нам как компании, использующей </a:t>
            </a:r>
            <a:r>
              <a:rPr lang="en-US" baseline="0" dirty="0" err="1" smtClean="0"/>
              <a:t>VeeamBackup</a:t>
            </a:r>
            <a:r>
              <a:rPr lang="ru-RU" baseline="0" dirty="0" smtClean="0"/>
              <a:t> для резервного копирования </a:t>
            </a:r>
            <a:r>
              <a:rPr lang="ru-RU" baseline="0" dirty="0" err="1" smtClean="0"/>
              <a:t>вирт</a:t>
            </a:r>
            <a:r>
              <a:rPr lang="ru-RU" baseline="0" dirty="0" smtClean="0"/>
              <a:t>. Машин приходилось тестировать </a:t>
            </a:r>
            <a:r>
              <a:rPr lang="ru-RU" baseline="0" dirty="0" err="1" smtClean="0"/>
              <a:t>бэкапы</a:t>
            </a:r>
            <a:r>
              <a:rPr lang="ru-RU" baseline="0" dirty="0" smtClean="0"/>
              <a:t> вручную. Все это отнимало много времени на выполнение простых рутинных операций. С внедрением поддержки </a:t>
            </a:r>
            <a:r>
              <a:rPr lang="en-US" baseline="0" dirty="0" err="1" smtClean="0"/>
              <a:t>powershell</a:t>
            </a:r>
            <a:r>
              <a:rPr lang="en-US" baseline="0" dirty="0" smtClean="0"/>
              <a:t> </a:t>
            </a:r>
            <a:r>
              <a:rPr lang="ru-RU" baseline="0" dirty="0" smtClean="0"/>
              <a:t>в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VeeamBackup</a:t>
            </a:r>
            <a:r>
              <a:rPr lang="en-US" baseline="0" dirty="0" smtClean="0"/>
              <a:t> </a:t>
            </a:r>
            <a:r>
              <a:rPr lang="ru-RU" baseline="0" dirty="0" smtClean="0"/>
              <a:t>мы попытались автоматизировать процесс тестирования резервных копий</a:t>
            </a:r>
          </a:p>
          <a:p>
            <a:pPr eaLnBrk="1" hangingPunct="1">
              <a:spcBef>
                <a:spcPct val="0"/>
              </a:spcBef>
            </a:pPr>
            <a:r>
              <a:rPr lang="ru-RU" baseline="0" dirty="0" smtClean="0"/>
              <a:t>Сначала был разработан </a:t>
            </a:r>
            <a:r>
              <a:rPr lang="ru-RU" baseline="0" dirty="0" err="1" smtClean="0"/>
              <a:t>скрипт</a:t>
            </a:r>
            <a:r>
              <a:rPr lang="ru-RU" baseline="0" dirty="0" smtClean="0"/>
              <a:t> тестового восстановления, который «поднимал» машину из </a:t>
            </a:r>
            <a:r>
              <a:rPr lang="ru-RU" baseline="0" dirty="0" err="1" smtClean="0"/>
              <a:t>бэкапа</a:t>
            </a:r>
            <a:r>
              <a:rPr lang="en-US" baseline="0" dirty="0" smtClean="0"/>
              <a:t>. </a:t>
            </a:r>
            <a:r>
              <a:rPr lang="ru-RU" baseline="0" dirty="0" smtClean="0"/>
              <a:t>По </a:t>
            </a:r>
            <a:r>
              <a:rPr lang="ru-RU" baseline="0" dirty="0" smtClean="0"/>
              <a:t>окончании </a:t>
            </a:r>
            <a:r>
              <a:rPr lang="ru-RU" baseline="0" dirty="0" err="1" smtClean="0"/>
              <a:t>скрипта</a:t>
            </a:r>
            <a:r>
              <a:rPr lang="ru-RU" baseline="0" dirty="0" smtClean="0"/>
              <a:t> высылался отчет о </a:t>
            </a:r>
            <a:r>
              <a:rPr lang="ru-RU" baseline="0" dirty="0" smtClean="0"/>
              <a:t>результатах проделанных </a:t>
            </a:r>
            <a:r>
              <a:rPr lang="ru-RU" baseline="0" dirty="0" err="1" smtClean="0"/>
              <a:t>скриптом</a:t>
            </a:r>
            <a:r>
              <a:rPr lang="ru-RU" baseline="0" dirty="0" smtClean="0"/>
              <a:t> действий</a:t>
            </a:r>
            <a:r>
              <a:rPr lang="en-US" baseline="0" dirty="0" smtClean="0"/>
              <a:t>. </a:t>
            </a:r>
            <a:r>
              <a:rPr lang="ru-RU" baseline="0" dirty="0" smtClean="0"/>
              <a:t>Далее ответственный сотрудник делал окончательное заключение об успешности выполнения тестового восстановления</a:t>
            </a:r>
          </a:p>
          <a:p>
            <a:pPr eaLnBrk="1" hangingPunct="1">
              <a:spcBef>
                <a:spcPct val="0"/>
              </a:spcBef>
            </a:pPr>
            <a:r>
              <a:rPr lang="ru-RU" baseline="0" dirty="0" err="1" smtClean="0"/>
              <a:t>Скрипт</a:t>
            </a:r>
            <a:r>
              <a:rPr lang="ru-RU" baseline="0" dirty="0" smtClean="0"/>
              <a:t> тестового восстановления запускается на каждом сервере резервного копирования с </a:t>
            </a:r>
            <a:r>
              <a:rPr lang="en-US" baseline="0" dirty="0" err="1" smtClean="0"/>
              <a:t>VeeamBackup</a:t>
            </a:r>
            <a:r>
              <a:rPr lang="ru-RU" baseline="0" dirty="0" smtClean="0"/>
              <a:t> в виде стандартной задачи</a:t>
            </a:r>
            <a:r>
              <a:rPr lang="en-US" baseline="0" dirty="0" smtClean="0"/>
              <a:t> windows</a:t>
            </a:r>
            <a:r>
              <a:rPr lang="ru-RU" baseline="0" dirty="0" smtClean="0"/>
              <a:t> </a:t>
            </a:r>
            <a:r>
              <a:rPr lang="en-US" baseline="0" dirty="0" smtClean="0"/>
              <a:t>scheduled task</a:t>
            </a:r>
            <a:r>
              <a:rPr lang="ru-RU" baseline="0" dirty="0" smtClean="0"/>
              <a:t>. Необходимо было скопировать </a:t>
            </a:r>
            <a:r>
              <a:rPr lang="ru-RU" baseline="0" dirty="0" err="1" smtClean="0"/>
              <a:t>скрипт</a:t>
            </a:r>
            <a:r>
              <a:rPr lang="ru-RU" baseline="0" dirty="0" smtClean="0"/>
              <a:t> на каждый сервер резервного копирования. При внесении изменений, нужно было обновлять </a:t>
            </a:r>
            <a:r>
              <a:rPr lang="ru-RU" baseline="0" dirty="0" err="1" smtClean="0"/>
              <a:t>скрипты</a:t>
            </a:r>
            <a:r>
              <a:rPr lang="ru-RU" baseline="0" dirty="0" smtClean="0"/>
              <a:t> на всех серверах.</a:t>
            </a:r>
          </a:p>
          <a:p>
            <a:pPr eaLnBrk="1" hangingPunct="1">
              <a:spcBef>
                <a:spcPct val="0"/>
              </a:spcBef>
            </a:pPr>
            <a:r>
              <a:rPr lang="ru-RU" baseline="0" dirty="0" smtClean="0"/>
              <a:t>Соответственно тут же возникла необходимость создания механизма централизованного управления заданиями на серверах. </a:t>
            </a:r>
          </a:p>
          <a:p>
            <a:pPr eaLnBrk="1" hangingPunct="1">
              <a:spcBef>
                <a:spcPct val="0"/>
              </a:spcBef>
            </a:pPr>
            <a:r>
              <a:rPr lang="ru-RU" baseline="0" dirty="0" smtClean="0"/>
              <a:t>Этот механизм был реализован в виде </a:t>
            </a:r>
            <a:r>
              <a:rPr lang="ru-RU" baseline="0" dirty="0" err="1" smtClean="0"/>
              <a:t>скрипта</a:t>
            </a:r>
            <a:r>
              <a:rPr lang="ru-RU" baseline="0" dirty="0" smtClean="0"/>
              <a:t> центрального управления заданиями. </a:t>
            </a:r>
            <a:r>
              <a:rPr lang="ru-RU" baseline="0" dirty="0" err="1" smtClean="0"/>
              <a:t>Скрипт</a:t>
            </a:r>
            <a:r>
              <a:rPr lang="ru-RU" baseline="0" dirty="0" smtClean="0"/>
              <a:t> запускается на выбранном сервере с которого планируется управлять заданиями тестового восстановления</a:t>
            </a:r>
            <a:endParaRPr lang="ru-RU" dirty="0" smtClean="0"/>
          </a:p>
        </p:txBody>
      </p:sp>
      <p:sp>
        <p:nvSpPr>
          <p:cNvPr id="23555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AB30228-A63C-4738-8E55-198D5DFAFF60}" type="slidenum">
              <a:rPr lang="ru-RU" sz="1200">
                <a:latin typeface="Calibri" pitchFamily="34" charset="0"/>
              </a:rPr>
              <a:pPr algn="r"/>
              <a:t>9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32C9E-760E-4F54-8EC7-E3C8F2043444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C6AF2-39EB-44FF-96D5-B9FA61AF1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27EAD-087B-4526-B1CE-D70BD1A10594}" type="datetimeFigureOut">
              <a:rPr lang="en-US"/>
              <a:pPr>
                <a:defRPr/>
              </a:pPr>
              <a:t>3/19/2010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ABDC5-2ADF-4CBB-98B8-9AAE7D3CF5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71BE0-77A0-4C47-90FF-E4FF0FA409F7}" type="datetimeFigureOut">
              <a:rPr lang="en-US"/>
              <a:pPr>
                <a:defRPr/>
              </a:pPr>
              <a:t>3/19/2010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93B40-52E4-4107-8531-A719328E49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812F5-A845-477D-B6A2-9042CEFEC4F7}" type="datetimeFigureOut">
              <a:rPr lang="en-US"/>
              <a:pPr>
                <a:defRPr/>
              </a:pPr>
              <a:t>3/19/2010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38F00-3B25-4AE2-982B-11D2AF8FB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38010-3280-499F-A803-FCAF1CF9B550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44B58-0D3A-4E1C-96DB-9F1281865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F7C4F-B9CB-46D9-8DFD-B33AD3CEA56B}" type="datetimeFigureOut">
              <a:rPr lang="en-US"/>
              <a:pPr>
                <a:defRPr/>
              </a:pPr>
              <a:t>3/19/2010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DC52D-B4FB-4A06-883E-63B874B5C9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F133A-19F7-4DC0-84DA-FBA3D27387BD}" type="datetimeFigureOut">
              <a:rPr lang="en-US"/>
              <a:pPr>
                <a:defRPr/>
              </a:pPr>
              <a:t>3/19/2010</a:t>
            </a:fld>
            <a:endParaRPr lang="en-US" dirty="0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DB8AE-7710-47C4-A6B5-BD188A95F7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86F7E-28FB-4437-9002-1B8A2948A121}" type="datetimeFigureOut">
              <a:rPr lang="en-US"/>
              <a:pPr>
                <a:defRPr/>
              </a:pPr>
              <a:t>3/19/2010</a:t>
            </a:fld>
            <a:endParaRPr lang="en-US" dirty="0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30694-C6C3-425C-B9FF-7159E2474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BA09D-9824-4DE7-A34C-507BF59BDC89}" type="datetimeFigureOut">
              <a:rPr lang="en-US"/>
              <a:pPr>
                <a:defRPr/>
              </a:pPr>
              <a:t>3/19/2010</a:t>
            </a:fld>
            <a:endParaRPr lang="en-US" dirty="0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FC21C-8B85-422E-BCB6-3F1E4AA1EF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4615A-A34E-4F24-B1FB-4AF56F17F901}" type="datetimeFigureOut">
              <a:rPr lang="en-US"/>
              <a:pPr>
                <a:defRPr/>
              </a:pPr>
              <a:t>3/19/2010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61661-C84B-4A57-B8AA-185AE7FEB6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10D42-EC9F-4FC1-8C7B-D7E6D269791E}" type="datetimeFigureOut">
              <a:rPr lang="en-US"/>
              <a:pPr>
                <a:defRPr/>
              </a:pPr>
              <a:t>3/19/2010</a:t>
            </a:fld>
            <a:endParaRPr lang="en-US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026C5-6F92-46A4-8745-28E296E8C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EDC3BE-A86F-45A5-9552-1C1A055A77F9}" type="datetimeFigureOut">
              <a:rPr lang="en-US"/>
              <a:pPr>
                <a:defRPr/>
              </a:pPr>
              <a:t>3/19/2010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FA3F47-A792-4B75-882E-8506D0AC74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4" r:id="rId2"/>
    <p:sldLayoutId id="2147483673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4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2000256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>Обеспечение отказоустойчивости виртуальных систем без разделяемых хранилищ</a:t>
            </a:r>
            <a:endParaRPr lang="ru-RU" sz="4400" dirty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324228"/>
          </a:xfrm>
        </p:spPr>
        <p:txBody>
          <a:bodyPr anchor="b"/>
          <a:lstStyle/>
          <a:p>
            <a:pPr algn="r">
              <a:buNone/>
            </a:pPr>
            <a:r>
              <a:rPr lang="ru-RU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Сергей Щадных</a:t>
            </a:r>
          </a:p>
          <a:p>
            <a:pPr algn="r">
              <a:buNone/>
            </a:pPr>
            <a:r>
              <a:rPr lang="ru-RU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Гуляев Владимир</a:t>
            </a:r>
          </a:p>
          <a:p>
            <a:pPr algn="r">
              <a:buNone/>
            </a:pPr>
            <a:r>
              <a:rPr lang="ru-RU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Алексей Смеловский</a:t>
            </a:r>
          </a:p>
          <a:p>
            <a:pPr algn="r">
              <a:buNone/>
            </a:pPr>
            <a:r>
              <a:rPr lang="ru-RU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ЗАО Фирма ЦВ «ПРОТЕК»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smtClean="0"/>
              <a:t>Принцип работы скрипта управления заданиями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50825" y="2205038"/>
            <a:ext cx="4537075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u="sng" dirty="0"/>
              <a:t>Требования: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/>
              <a:t> Windows 2003/2008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/>
              <a:t> </a:t>
            </a:r>
            <a:r>
              <a:rPr lang="en-US" sz="1600" dirty="0" err="1"/>
              <a:t>PowerShell</a:t>
            </a:r>
            <a:r>
              <a:rPr lang="en-US" sz="1600" dirty="0"/>
              <a:t> 1.0</a:t>
            </a:r>
          </a:p>
          <a:p>
            <a:pPr>
              <a:spcBef>
                <a:spcPct val="50000"/>
              </a:spcBef>
            </a:pPr>
            <a:r>
              <a:rPr lang="ru-RU" u="sng" dirty="0"/>
              <a:t>Входные данные: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600" dirty="0"/>
              <a:t> Таблица </a:t>
            </a:r>
            <a:r>
              <a:rPr lang="en-US" sz="1600" dirty="0"/>
              <a:t>XML</a:t>
            </a:r>
            <a:r>
              <a:rPr lang="ru-RU" sz="1600" dirty="0"/>
              <a:t> с параметрами восстановления</a:t>
            </a:r>
          </a:p>
          <a:p>
            <a:pPr>
              <a:spcBef>
                <a:spcPct val="50000"/>
              </a:spcBef>
            </a:pPr>
            <a:r>
              <a:rPr lang="ru-RU" u="sng" dirty="0"/>
              <a:t>Результат: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600" dirty="0"/>
              <a:t> На</a:t>
            </a:r>
            <a:r>
              <a:rPr lang="en-US" sz="1600" dirty="0"/>
              <a:t> </a:t>
            </a:r>
            <a:r>
              <a:rPr lang="ru-RU" sz="1600" dirty="0"/>
              <a:t>указанных серверах обновлен </a:t>
            </a:r>
            <a:r>
              <a:rPr lang="ru-RU" sz="1600" dirty="0" err="1"/>
              <a:t>скрипт</a:t>
            </a:r>
            <a:r>
              <a:rPr lang="ru-RU" sz="1600" dirty="0"/>
              <a:t> тестового восстановления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600" dirty="0"/>
              <a:t> На указанных серверах актуализированы параметры запуска задач тестового восстановления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250825" y="3357563"/>
            <a:ext cx="3097213" cy="1008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045" name="AutoShape 541"/>
          <p:cNvSpPr>
            <a:spLocks noChangeArrowheads="1"/>
          </p:cNvSpPr>
          <p:nvPr/>
        </p:nvSpPr>
        <p:spPr bwMode="auto">
          <a:xfrm>
            <a:off x="3419475" y="3573463"/>
            <a:ext cx="1584325" cy="649287"/>
          </a:xfrm>
          <a:custGeom>
            <a:avLst/>
            <a:gdLst>
              <a:gd name="T0" fmla="*/ 1188244 w 21600"/>
              <a:gd name="T1" fmla="*/ 0 h 21600"/>
              <a:gd name="T2" fmla="*/ 0 w 21600"/>
              <a:gd name="T3" fmla="*/ 324644 h 21600"/>
              <a:gd name="T4" fmla="*/ 1188244 w 21600"/>
              <a:gd name="T5" fmla="*/ 649287 h 21600"/>
              <a:gd name="T6" fmla="*/ 1584325 w 21600"/>
              <a:gd name="T7" fmla="*/ 32464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2312" name="Group 808"/>
          <p:cNvGraphicFramePr>
            <a:graphicFrameLocks noGrp="1"/>
          </p:cNvGraphicFramePr>
          <p:nvPr/>
        </p:nvGraphicFramePr>
        <p:xfrm>
          <a:off x="5076825" y="1989138"/>
          <a:ext cx="3816350" cy="4632960"/>
        </p:xfrm>
        <a:graphic>
          <a:graphicData uri="http://schemas.openxmlformats.org/drawingml/2006/table">
            <a:tbl>
              <a:tblPr/>
              <a:tblGrid>
                <a:gridCol w="3816350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 филиала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 тестируемой машины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Дата старта задания по восстановлению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Время старта задания по восстановлению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 восстановленной машины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 сервера на котором будет выполняться тестовое восстановление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 задания VeeamBackup содержащего восстанавливаемую машину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 VI-центра (сервера) на который восстанавливать машину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 хоста на который восстанавливать машину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 storage на который восстанавливать машину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Имя сети 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portGroup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для восстанавливаемой машины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217" name="Object 713"/>
          <p:cNvGraphicFramePr>
            <a:graphicFrameLocks noChangeAspect="1"/>
          </p:cNvGraphicFramePr>
          <p:nvPr/>
        </p:nvGraphicFramePr>
        <p:xfrm>
          <a:off x="5148263" y="1916113"/>
          <a:ext cx="3703637" cy="4464050"/>
        </p:xfrm>
        <a:graphic>
          <a:graphicData uri="http://schemas.openxmlformats.org/presentationml/2006/ole">
            <p:oleObj spid="_x0000_s47106" name="Visio" r:id="rId3" imgW="2616708" imgH="295438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15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5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5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5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5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2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20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4" grpId="0" animBg="1"/>
      <p:bldP spid="21514" grpId="1" animBg="1"/>
      <p:bldP spid="22045" grpId="0" animBg="1"/>
      <p:bldP spid="2204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3600" smtClean="0"/>
              <a:t>Принцип работы скрипта тестового восстановления</a:t>
            </a:r>
          </a:p>
        </p:txBody>
      </p:sp>
      <p:graphicFrame>
        <p:nvGraphicFramePr>
          <p:cNvPr id="28675" name="Содержимое 2"/>
          <p:cNvGraphicFramePr>
            <a:graphicFrameLocks noGrp="1"/>
          </p:cNvGraphicFramePr>
          <p:nvPr>
            <p:ph idx="4294967295"/>
          </p:nvPr>
        </p:nvGraphicFramePr>
        <p:xfrm>
          <a:off x="4572000" y="2411413"/>
          <a:ext cx="4383088" cy="3476625"/>
        </p:xfrm>
        <a:graphic>
          <a:graphicData uri="http://schemas.openxmlformats.org/presentationml/2006/ole">
            <p:oleObj spid="_x0000_s48130" name="Visio" r:id="rId3" imgW="3202534" imgH="2540272" progId="Visio.Drawing.11">
              <p:embed/>
            </p:oleObj>
          </a:graphicData>
        </a:graphic>
      </p:graphicFrame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79388" y="2420938"/>
            <a:ext cx="4537075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u="sng" dirty="0"/>
              <a:t>Требования:</a:t>
            </a:r>
          </a:p>
          <a:p>
            <a:pPr>
              <a:buFontTx/>
              <a:buChar char="•"/>
            </a:pPr>
            <a:r>
              <a:rPr lang="en-US" sz="1600" dirty="0"/>
              <a:t> Windows 2003/2008</a:t>
            </a:r>
            <a:endParaRPr lang="ru-RU" sz="1600" dirty="0"/>
          </a:p>
          <a:p>
            <a:pPr>
              <a:buFontTx/>
              <a:buChar char="•"/>
            </a:pPr>
            <a:r>
              <a:rPr lang="ru-RU" sz="1600" dirty="0"/>
              <a:t> </a:t>
            </a:r>
            <a:r>
              <a:rPr lang="en-US" sz="1600" dirty="0" err="1"/>
              <a:t>VeeamBackup</a:t>
            </a:r>
            <a:r>
              <a:rPr lang="en-US" sz="1600"/>
              <a:t> </a:t>
            </a:r>
            <a:r>
              <a:rPr lang="en-US" sz="1600" smtClean="0"/>
              <a:t>4</a:t>
            </a:r>
            <a:endParaRPr lang="en-US" sz="1600" dirty="0"/>
          </a:p>
          <a:p>
            <a:pPr>
              <a:buFontTx/>
              <a:buChar char="•"/>
            </a:pPr>
            <a:r>
              <a:rPr lang="en-US" sz="1600" dirty="0"/>
              <a:t> </a:t>
            </a:r>
            <a:r>
              <a:rPr lang="en-US" sz="1600" dirty="0" err="1"/>
              <a:t>PowerShell</a:t>
            </a:r>
            <a:r>
              <a:rPr lang="en-US" sz="1600" dirty="0"/>
              <a:t> 1.0</a:t>
            </a:r>
            <a:r>
              <a:rPr lang="ru-RU" sz="1600" dirty="0"/>
              <a:t> + </a:t>
            </a:r>
            <a:r>
              <a:rPr lang="en-US" sz="1600" dirty="0" err="1"/>
              <a:t>ViToolkit</a:t>
            </a:r>
            <a:r>
              <a:rPr lang="en-US" sz="1600" dirty="0"/>
              <a:t> + </a:t>
            </a:r>
            <a:r>
              <a:rPr lang="en-US" sz="1600" dirty="0" err="1"/>
              <a:t>Veeam</a:t>
            </a:r>
            <a:r>
              <a:rPr lang="en-US" sz="1600" dirty="0"/>
              <a:t> PS</a:t>
            </a:r>
          </a:p>
          <a:p>
            <a:pPr>
              <a:spcBef>
                <a:spcPct val="50000"/>
              </a:spcBef>
            </a:pPr>
            <a:r>
              <a:rPr lang="ru-RU" u="sng" dirty="0"/>
              <a:t>Входные данные: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600" dirty="0"/>
              <a:t> Параметры, переданные основным </a:t>
            </a:r>
            <a:r>
              <a:rPr lang="ru-RU" sz="1600" dirty="0" err="1"/>
              <a:t>скриптом</a:t>
            </a:r>
            <a:r>
              <a:rPr lang="ru-RU" sz="1600" dirty="0"/>
              <a:t> </a:t>
            </a:r>
            <a:r>
              <a:rPr lang="ru-RU" sz="1600" dirty="0" smtClean="0"/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BACKUP_TASK_UPDATER</a:t>
            </a:r>
            <a:endParaRPr lang="ru-RU" sz="1600" dirty="0"/>
          </a:p>
          <a:p>
            <a:pPr>
              <a:spcBef>
                <a:spcPct val="50000"/>
              </a:spcBef>
            </a:pPr>
            <a:r>
              <a:rPr lang="ru-RU" u="sng" dirty="0"/>
              <a:t>Результат:</a:t>
            </a:r>
          </a:p>
          <a:p>
            <a:pPr>
              <a:buFontTx/>
              <a:buChar char="•"/>
            </a:pPr>
            <a:r>
              <a:rPr lang="ru-RU" sz="1600" dirty="0"/>
              <a:t> Тестируемая машина восстановлена из </a:t>
            </a:r>
            <a:r>
              <a:rPr lang="ru-RU" sz="1600" dirty="0" err="1"/>
              <a:t>бэкапа</a:t>
            </a:r>
            <a:endParaRPr lang="ru-RU" sz="1600" dirty="0"/>
          </a:p>
          <a:p>
            <a:pPr>
              <a:buFontTx/>
              <a:buChar char="•"/>
            </a:pPr>
            <a:r>
              <a:rPr lang="ru-RU" sz="1600" dirty="0"/>
              <a:t> Восстановленная машина включена в тестовую сеть</a:t>
            </a:r>
          </a:p>
          <a:p>
            <a:pPr>
              <a:buFontTx/>
              <a:buChar char="•"/>
            </a:pPr>
            <a:r>
              <a:rPr lang="ru-RU" sz="1600" dirty="0"/>
              <a:t>Отправлен отчет о выполнении восстановления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8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6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86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6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86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6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6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6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6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6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86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6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6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6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Запуск задания восстановления</a:t>
            </a:r>
            <a:endParaRPr lang="ru-RU" dirty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Font typeface="Wingdings 2" pitchFamily="18" charset="2"/>
              <a:buNone/>
            </a:pPr>
            <a:r>
              <a:rPr lang="ru-RU" sz="8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ДЕМО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500034" y="2786058"/>
            <a:ext cx="8229600" cy="1143000"/>
          </a:xfrm>
        </p:spPr>
        <p:txBody>
          <a:bodyPr anchor="ctr"/>
          <a:lstStyle/>
          <a:p>
            <a:pPr algn="ctr"/>
            <a:r>
              <a:rPr lang="ru-RU" sz="8000" dirty="0" smtClean="0"/>
              <a:t>Вопросы?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Отчет восстановления	</a:t>
            </a: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ru-RU" sz="8800" dirty="0" smtClean="0">
                <a:solidFill>
                  <a:schemeClr val="tx2"/>
                </a:solidFill>
              </a:rPr>
              <a:t>ДЕМО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Описание инфраструктуры</a:t>
            </a:r>
            <a:endParaRPr lang="ru-RU" dirty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39 филиалов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78 серверов виртуализации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Более 300 виртуальных серверов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2 виртуальных сервера на филиал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Типовой набор сервисов </a:t>
            </a:r>
            <a:r>
              <a:rPr lang="ru-RU" smtClean="0">
                <a:latin typeface="Arial" pitchFamily="34" charset="0"/>
                <a:cs typeface="Arial" pitchFamily="34" charset="0"/>
              </a:rPr>
              <a:t>в каждом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филиале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Задачи резервирования</a:t>
            </a:r>
            <a:endParaRPr lang="ru-RU" dirty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Обеспечение работоспособности филиала в случае выхода из строя основного сервера виртуальных машин.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Сохранение данных в случае выхода из строя всего ЦОД.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Соблюдение выполнения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SLA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Обеспечение высокой доступности сервисов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Тестирование восстановления сервисов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Тестирование </a:t>
            </a:r>
            <a:r>
              <a:rPr lang="en-US" dirty="0" smtClean="0"/>
              <a:t>Symantec BE 12.5</a:t>
            </a:r>
            <a:endParaRPr lang="ru-RU" dirty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Плюсы: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Центральная консоль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Автоматическое обновление системы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Удобная работа с отдельными файлами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 2" pitchFamily="18" charset="2"/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Минусы: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Высокая нагрузка на резервируемый сервер во время создания резервной копии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Большой буфер для копирования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VM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500063" y="500063"/>
            <a:ext cx="8229600" cy="1143000"/>
          </a:xfrm>
        </p:spPr>
        <p:txBody>
          <a:bodyPr/>
          <a:lstStyle/>
          <a:p>
            <a:r>
              <a:rPr lang="en-US" dirty="0" smtClean="0"/>
              <a:t>Veeam Backup 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4395799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Veeam backup 3.1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Высокая скорость копирования.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Копирование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VM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без промежуточного буфера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Высокая степень сжатия данных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Репликация виртуальных машин на резервный сервер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Veeam backup 4.0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Решены большинство проблем с зависанием заданий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Увеличилась скорость копирования до 10 раз за счет поддержки технологии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Change Block Tracking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Появилась центральная консоль «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Veeam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Backup Enterprise Management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»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Veeam Backup Enterprise Management </a:t>
            </a:r>
            <a:endParaRPr lang="ru-RU" sz="3600" dirty="0" smtClean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28596" y="2000240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ДЕМО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Проблемы в эксплуатации </a:t>
            </a:r>
            <a:r>
              <a:rPr lang="en-US" sz="3600" dirty="0" smtClean="0"/>
              <a:t>Veeam Backup</a:t>
            </a:r>
            <a:r>
              <a:rPr lang="ru-RU" sz="3600" dirty="0" smtClean="0"/>
              <a:t> 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Скорость резервного копирования некоторых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VM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очень медленная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Ограничение скорости копирования через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Service Console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 локальной сети</a:t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Необходимо установить на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VMware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последние обновления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Подвисание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» заданий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Отсутствие планировщика заданий и отчетов по восстановлению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VM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Отсутствие автоматического обновления версий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После создания резервной копии</a:t>
            </a:r>
            <a:endParaRPr lang="ru-RU" dirty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Хранение</a:t>
            </a:r>
          </a:p>
          <a:p>
            <a:pPr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Инструкции</a:t>
            </a:r>
          </a:p>
          <a:p>
            <a:pPr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Тестирование</a:t>
            </a:r>
          </a:p>
          <a:p>
            <a:pPr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4000" smtClean="0"/>
              <a:t>Тестирование восстановления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23850" y="3644900"/>
            <a:ext cx="39608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i="1" dirty="0" smtClean="0"/>
              <a:t> Выполняет тестовое восстановление на конкретном </a:t>
            </a:r>
            <a:r>
              <a:rPr lang="ru-RU" i="1" dirty="0" err="1" smtClean="0"/>
              <a:t>бэкап</a:t>
            </a:r>
            <a:r>
              <a:rPr lang="ru-RU" i="1" dirty="0" smtClean="0"/>
              <a:t> сервере</a:t>
            </a:r>
          </a:p>
          <a:p>
            <a:pPr>
              <a:buFontTx/>
              <a:buChar char="•"/>
            </a:pPr>
            <a:r>
              <a:rPr lang="ru-RU" i="1" dirty="0" smtClean="0"/>
              <a:t> Запускается на </a:t>
            </a:r>
            <a:r>
              <a:rPr lang="ru-RU" i="1" dirty="0" err="1" smtClean="0"/>
              <a:t>бэкап</a:t>
            </a:r>
            <a:r>
              <a:rPr lang="ru-RU" i="1" dirty="0" smtClean="0"/>
              <a:t> </a:t>
            </a:r>
            <a:r>
              <a:rPr lang="ru-RU" i="1" dirty="0" smtClean="0"/>
              <a:t>сервере</a:t>
            </a:r>
            <a:endParaRPr lang="ru-RU" i="1" dirty="0" smtClean="0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4716463" y="3644900"/>
            <a:ext cx="396081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i="1" dirty="0" smtClean="0"/>
              <a:t>Создает и управляет заданиями на </a:t>
            </a:r>
            <a:r>
              <a:rPr lang="ru-RU" i="1" dirty="0" err="1" smtClean="0"/>
              <a:t>бэкап</a:t>
            </a:r>
            <a:r>
              <a:rPr lang="ru-RU" i="1" dirty="0" smtClean="0"/>
              <a:t> серверах</a:t>
            </a:r>
          </a:p>
          <a:p>
            <a:pPr>
              <a:buFontTx/>
              <a:buChar char="•"/>
            </a:pPr>
            <a:r>
              <a:rPr lang="ru-RU" i="1" dirty="0" smtClean="0"/>
              <a:t> Запускается на сервере, выбранном в качестве центра управления заданиями</a:t>
            </a:r>
            <a:endParaRPr lang="ru-RU" i="1" dirty="0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95288" y="2276475"/>
            <a:ext cx="388937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выполнения тестового восстановления</a:t>
            </a:r>
            <a:endParaRPr lang="ru-RU" sz="2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ru-RU" sz="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TEST_BACKUP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4787900" y="2276475"/>
            <a:ext cx="41767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управления заданиями на серверах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BACKUP_TASK_UPDATER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/>
      <p:bldP spid="3584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1162</TotalTime>
  <Words>932</Words>
  <Application>Microsoft Office PowerPoint</Application>
  <PresentationFormat>Экран (4:3)</PresentationFormat>
  <Paragraphs>118</Paragraphs>
  <Slides>14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Flow</vt:lpstr>
      <vt:lpstr>Документ Microsoft Office Visio</vt:lpstr>
      <vt:lpstr>Обеспечение отказоустойчивости виртуальных систем без разделяемых хранилищ</vt:lpstr>
      <vt:lpstr>Описание инфраструктуры</vt:lpstr>
      <vt:lpstr>Задачи резервирования</vt:lpstr>
      <vt:lpstr>Тестирование Symantec BE 12.5</vt:lpstr>
      <vt:lpstr>Veeam Backup </vt:lpstr>
      <vt:lpstr>Veeam Backup Enterprise Management </vt:lpstr>
      <vt:lpstr>Проблемы в эксплуатации Veeam Backup </vt:lpstr>
      <vt:lpstr>После создания резервной копии</vt:lpstr>
      <vt:lpstr>Тестирование восстановления</vt:lpstr>
      <vt:lpstr>Принцип работы скрипта управления заданиями</vt:lpstr>
      <vt:lpstr>Принцип работы скрипта тестового восстановления</vt:lpstr>
      <vt:lpstr>Запуск задания восстановления</vt:lpstr>
      <vt:lpstr>Вопросы?</vt:lpstr>
      <vt:lpstr>Отчет восстановления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резервного копирования</dc:title>
  <dc:creator>GVG</dc:creator>
  <cp:lastModifiedBy>User</cp:lastModifiedBy>
  <cp:revision>97</cp:revision>
  <dcterms:created xsi:type="dcterms:W3CDTF">2010-03-16T17:09:26Z</dcterms:created>
  <dcterms:modified xsi:type="dcterms:W3CDTF">2010-03-19T09:26:18Z</dcterms:modified>
</cp:coreProperties>
</file>